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 id="256" r:id="rId3"/>
    <p:sldId id="257" r:id="rId4"/>
    <p:sldId id="258" r:id="rId5"/>
    <p:sldId id="259" r:id="rId6"/>
    <p:sldId id="265" r:id="rId7"/>
    <p:sldId id="264" r:id="rId8"/>
    <p:sldId id="266" r:id="rId9"/>
    <p:sldId id="263" r:id="rId10"/>
    <p:sldId id="260" r:id="rId11"/>
    <p:sldId id="261" r:id="rId1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46"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7205230D-5864-45B0-ACEF-857DB8798E91}" type="datetimeFigureOut">
              <a:rPr lang="cs-CZ" smtClean="0"/>
              <a:t>29.3.2019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1831276-66A7-49FB-B053-24FBAE8CADC5}" type="slidenum">
              <a:rPr lang="cs-CZ" smtClean="0"/>
              <a:t>‹#›</a:t>
            </a:fld>
            <a:endParaRPr lang="cs-CZ"/>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cs-CZ" smtClean="0"/>
              <a:t>Kliknutím lze upravit styl.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7205230D-5864-45B0-ACEF-857DB8798E91}" type="datetimeFigureOut">
              <a:rPr lang="cs-CZ" smtClean="0"/>
              <a:t>29.3.2019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1831276-66A7-49FB-B053-24FBAE8CADC5}"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7205230D-5864-45B0-ACEF-857DB8798E91}" type="datetimeFigureOut">
              <a:rPr lang="cs-CZ" smtClean="0"/>
              <a:t>29.3.2019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1831276-66A7-49FB-B053-24FBAE8CADC5}"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cs-CZ" smtClean="0"/>
              <a:t>Kliknutím lze upravit styl.</a:t>
            </a:r>
            <a:endParaRPr lang="en-US" dirty="0"/>
          </a:p>
        </p:txBody>
      </p:sp>
      <p:sp>
        <p:nvSpPr>
          <p:cNvPr id="4" name="Date Placeholder 3"/>
          <p:cNvSpPr>
            <a:spLocks noGrp="1"/>
          </p:cNvSpPr>
          <p:nvPr>
            <p:ph type="dt" sz="half" idx="10"/>
          </p:nvPr>
        </p:nvSpPr>
        <p:spPr/>
        <p:txBody>
          <a:bodyPr/>
          <a:lstStyle/>
          <a:p>
            <a:fld id="{7205230D-5864-45B0-ACEF-857DB8798E91}" type="datetimeFigureOut">
              <a:rPr lang="cs-CZ" smtClean="0"/>
              <a:t>29.3.2019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1831276-66A7-49FB-B053-24FBAE8CADC5}" type="slidenum">
              <a:rPr lang="cs-CZ" smtClean="0"/>
              <a:t>‹#›</a:t>
            </a:fld>
            <a:endParaRPr lang="cs-CZ"/>
          </a:p>
        </p:txBody>
      </p:sp>
      <p:sp>
        <p:nvSpPr>
          <p:cNvPr id="8" name="Content Placeholder 7"/>
          <p:cNvSpPr>
            <a:spLocks noGrp="1"/>
          </p:cNvSpPr>
          <p:nvPr>
            <p:ph sz="quarter" idx="13"/>
          </p:nvPr>
        </p:nvSpPr>
        <p:spPr>
          <a:xfrm>
            <a:off x="609600" y="1600200"/>
            <a:ext cx="79248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cs-CZ" smtClean="0"/>
              <a:t>Kliknutím lze upravit styl.</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7205230D-5864-45B0-ACEF-857DB8798E91}" type="datetimeFigureOut">
              <a:rPr lang="cs-CZ" smtClean="0"/>
              <a:t>29.3.2019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1831276-66A7-49FB-B053-24FBAE8CADC5}"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smtClean="0"/>
          </a:p>
        </p:txBody>
      </p:sp>
      <p:sp>
        <p:nvSpPr>
          <p:cNvPr id="2" name="Title 1"/>
          <p:cNvSpPr>
            <a:spLocks noGrp="1"/>
          </p:cNvSpPr>
          <p:nvPr>
            <p:ph type="title"/>
          </p:nvPr>
        </p:nvSpPr>
        <p:spPr>
          <a:xfrm>
            <a:off x="609600" y="274638"/>
            <a:ext cx="7924800" cy="1143000"/>
          </a:xfrm>
        </p:spPr>
        <p:txBody>
          <a:bodyPr/>
          <a:lstStyle/>
          <a:p>
            <a:r>
              <a:rPr lang="cs-CZ" smtClean="0"/>
              <a:t>Kliknutím lze upravit styl.</a:t>
            </a:r>
            <a:endParaRPr lang="en-US" dirty="0"/>
          </a:p>
        </p:txBody>
      </p:sp>
      <p:sp>
        <p:nvSpPr>
          <p:cNvPr id="5" name="Date Placeholder 4"/>
          <p:cNvSpPr>
            <a:spLocks noGrp="1"/>
          </p:cNvSpPr>
          <p:nvPr>
            <p:ph type="dt" sz="half" idx="10"/>
          </p:nvPr>
        </p:nvSpPr>
        <p:spPr/>
        <p:txBody>
          <a:bodyPr/>
          <a:lstStyle/>
          <a:p>
            <a:fld id="{7205230D-5864-45B0-ACEF-857DB8798E91}" type="datetimeFigureOut">
              <a:rPr lang="cs-CZ" smtClean="0"/>
              <a:t>29.3.2019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1831276-66A7-49FB-B053-24FBAE8CADC5}"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fld id="{7205230D-5864-45B0-ACEF-857DB8798E91}" type="datetimeFigureOut">
              <a:rPr lang="cs-CZ" smtClean="0"/>
              <a:t>29.3.2019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1831276-66A7-49FB-B053-24FBAE8CADC5}"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7205230D-5864-45B0-ACEF-857DB8798E91}" type="datetimeFigureOut">
              <a:rPr lang="cs-CZ" smtClean="0"/>
              <a:t>29.3.2019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1831276-66A7-49FB-B053-24FBAE8CADC5}"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05230D-5864-45B0-ACEF-857DB8798E91}" type="datetimeFigureOut">
              <a:rPr lang="cs-CZ" smtClean="0"/>
              <a:t>29.3.2019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1831276-66A7-49FB-B053-24FBAE8CADC5}"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cs-CZ" smtClean="0"/>
              <a:t>Kliknutím lze upravit styl.</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7205230D-5864-45B0-ACEF-857DB8798E91}" type="datetimeFigureOut">
              <a:rPr lang="cs-CZ" smtClean="0"/>
              <a:t>29.3.2019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1831276-66A7-49FB-B053-24FBAE8CADC5}"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cs-CZ" smtClean="0"/>
              <a:t>Kliknutím lze upravit styl.</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7205230D-5864-45B0-ACEF-857DB8798E91}" type="datetimeFigureOut">
              <a:rPr lang="cs-CZ" smtClean="0"/>
              <a:t>29.3.2019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1831276-66A7-49FB-B053-24FBAE8CADC5}"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cs-CZ" smtClean="0"/>
              <a:t>Kliknutím lze upravit styl.</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205230D-5864-45B0-ACEF-857DB8798E91}" type="datetimeFigureOut">
              <a:rPr lang="cs-CZ" smtClean="0"/>
              <a:t>29.3.2019</a:t>
            </a:fld>
            <a:endParaRPr lang="cs-CZ"/>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cs-CZ"/>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A1831276-66A7-49FB-B053-24FBAE8CADC5}" type="slidenum">
              <a:rPr lang="cs-CZ" smtClean="0"/>
              <a:t>‹#›</a:t>
            </a:fld>
            <a:endParaRPr lang="cs-CZ"/>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t>
            </a:r>
            <a:r>
              <a:rPr lang="cs-CZ" dirty="0" err="1"/>
              <a:t>Healthy</a:t>
            </a:r>
            <a:r>
              <a:rPr lang="cs-CZ" dirty="0"/>
              <a:t> EU“ 2016-1-FI01-KA201-022772</a:t>
            </a:r>
            <a:br>
              <a:rPr lang="cs-CZ" dirty="0"/>
            </a:br>
            <a:endParaRPr lang="cs-CZ"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2286000" cy="929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212976"/>
            <a:ext cx="3163887" cy="89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276872"/>
            <a:ext cx="159067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815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a:t>
            </a:r>
            <a:r>
              <a:rPr lang="cs-CZ" dirty="0" err="1" smtClean="0"/>
              <a:t>facts</a:t>
            </a:r>
            <a:endParaRPr lang="cs-CZ" dirty="0"/>
          </a:p>
        </p:txBody>
      </p:sp>
      <p:sp>
        <p:nvSpPr>
          <p:cNvPr id="3" name="Zástupný symbol pro obsah 2"/>
          <p:cNvSpPr>
            <a:spLocks noGrp="1"/>
          </p:cNvSpPr>
          <p:nvPr>
            <p:ph sz="quarter" idx="13"/>
          </p:nvPr>
        </p:nvSpPr>
        <p:spPr/>
        <p:txBody>
          <a:bodyPr/>
          <a:lstStyle/>
          <a:p>
            <a:r>
              <a:rPr lang="cs-CZ" sz="1800" b="1" dirty="0" smtClean="0"/>
              <a:t>17% </a:t>
            </a:r>
            <a:r>
              <a:rPr lang="cs-CZ" sz="1800" b="1" dirty="0" err="1" smtClean="0"/>
              <a:t>of</a:t>
            </a:r>
            <a:r>
              <a:rPr lang="cs-CZ" sz="1800" b="1" dirty="0" smtClean="0"/>
              <a:t> </a:t>
            </a:r>
            <a:r>
              <a:rPr lang="cs-CZ" sz="1800" b="1" dirty="0" err="1" smtClean="0"/>
              <a:t>Czechs</a:t>
            </a:r>
            <a:r>
              <a:rPr lang="cs-CZ" sz="1800" b="1" dirty="0" smtClean="0"/>
              <a:t> </a:t>
            </a:r>
            <a:r>
              <a:rPr lang="cs-CZ" sz="1800" b="1" dirty="0" err="1" smtClean="0"/>
              <a:t>tries</a:t>
            </a:r>
            <a:r>
              <a:rPr lang="cs-CZ" sz="1800" b="1" dirty="0" smtClean="0"/>
              <a:t> to </a:t>
            </a:r>
            <a:r>
              <a:rPr lang="cs-CZ" sz="1800" b="1" dirty="0" err="1" smtClean="0"/>
              <a:t>follow</a:t>
            </a:r>
            <a:r>
              <a:rPr lang="cs-CZ" sz="1800" b="1" dirty="0" smtClean="0"/>
              <a:t> </a:t>
            </a:r>
            <a:r>
              <a:rPr lang="cs-CZ" sz="1800" b="1" dirty="0" err="1" smtClean="0"/>
              <a:t>the</a:t>
            </a:r>
            <a:r>
              <a:rPr lang="cs-CZ" sz="1800" b="1" dirty="0" smtClean="0"/>
              <a:t> </a:t>
            </a:r>
            <a:r>
              <a:rPr lang="cs-CZ" sz="1800" b="1" dirty="0" err="1" smtClean="0"/>
              <a:t>healthy</a:t>
            </a:r>
            <a:r>
              <a:rPr lang="cs-CZ" sz="1800" b="1" dirty="0" smtClean="0"/>
              <a:t> </a:t>
            </a:r>
            <a:r>
              <a:rPr lang="cs-CZ" sz="1800" b="1" dirty="0" err="1" smtClean="0"/>
              <a:t>lifestyle</a:t>
            </a:r>
            <a:endParaRPr lang="cs-CZ" sz="1800" b="1" dirty="0" smtClean="0"/>
          </a:p>
          <a:p>
            <a:r>
              <a:rPr lang="cs-CZ" sz="1800" b="1" dirty="0" smtClean="0"/>
              <a:t>32% </a:t>
            </a:r>
            <a:r>
              <a:rPr lang="cs-CZ" sz="1800" b="1" dirty="0" err="1" smtClean="0"/>
              <a:t>smoke</a:t>
            </a:r>
            <a:r>
              <a:rPr lang="cs-CZ" sz="1800" b="1" dirty="0" smtClean="0"/>
              <a:t> </a:t>
            </a:r>
            <a:r>
              <a:rPr lang="cs-CZ" sz="1800" b="1" dirty="0" err="1" smtClean="0"/>
              <a:t>cigarettes</a:t>
            </a:r>
            <a:endParaRPr lang="cs-CZ" sz="1800" b="1" dirty="0" smtClean="0"/>
          </a:p>
          <a:p>
            <a:r>
              <a:rPr lang="cs-CZ" sz="1800" b="1" dirty="0" smtClean="0"/>
              <a:t>14% </a:t>
            </a:r>
            <a:r>
              <a:rPr lang="cs-CZ" sz="1800" b="1" dirty="0" err="1" smtClean="0"/>
              <a:t>of</a:t>
            </a:r>
            <a:r>
              <a:rPr lang="cs-CZ" sz="1800" b="1" dirty="0" smtClean="0"/>
              <a:t> </a:t>
            </a:r>
            <a:r>
              <a:rPr lang="cs-CZ" sz="1800" b="1" dirty="0" err="1" smtClean="0"/>
              <a:t>abstinents</a:t>
            </a:r>
            <a:r>
              <a:rPr lang="cs-CZ" sz="1800" b="1" dirty="0" smtClean="0"/>
              <a:t>, 14% </a:t>
            </a:r>
            <a:r>
              <a:rPr lang="cs-CZ" sz="1800" b="1" dirty="0" err="1" smtClean="0"/>
              <a:t>hardly</a:t>
            </a:r>
            <a:r>
              <a:rPr lang="cs-CZ" sz="1800" b="1" dirty="0" smtClean="0"/>
              <a:t> </a:t>
            </a:r>
            <a:r>
              <a:rPr lang="cs-CZ" sz="1800" b="1" dirty="0" err="1" smtClean="0"/>
              <a:t>ever</a:t>
            </a:r>
            <a:r>
              <a:rPr lang="cs-CZ" sz="1800" b="1" dirty="0" smtClean="0"/>
              <a:t>  drink </a:t>
            </a:r>
            <a:r>
              <a:rPr lang="cs-CZ" sz="1800" b="1" dirty="0" err="1" smtClean="0"/>
              <a:t>alcohol</a:t>
            </a:r>
            <a:r>
              <a:rPr lang="cs-CZ" sz="1800" b="1" dirty="0" smtClean="0"/>
              <a:t>, 70% </a:t>
            </a:r>
            <a:r>
              <a:rPr lang="cs-CZ" sz="1800" b="1" dirty="0" err="1" smtClean="0"/>
              <a:t>sometimes</a:t>
            </a:r>
            <a:r>
              <a:rPr lang="cs-CZ" sz="1800" b="1" dirty="0" smtClean="0"/>
              <a:t> drink </a:t>
            </a:r>
            <a:r>
              <a:rPr lang="cs-CZ" sz="1800" b="1" dirty="0" err="1" smtClean="0"/>
              <a:t>alcohol</a:t>
            </a:r>
            <a:endParaRPr lang="cs-CZ" sz="1800" b="1" dirty="0" smtClean="0"/>
          </a:p>
          <a:p>
            <a:r>
              <a:rPr lang="cs-CZ" sz="1800" b="1" dirty="0" smtClean="0"/>
              <a:t>31% do not go to </a:t>
            </a:r>
            <a:r>
              <a:rPr lang="cs-CZ" sz="1800" b="1" dirty="0" err="1" smtClean="0"/>
              <a:t>gym</a:t>
            </a:r>
            <a:r>
              <a:rPr lang="cs-CZ" sz="1800" b="1" dirty="0" smtClean="0"/>
              <a:t> </a:t>
            </a:r>
            <a:r>
              <a:rPr lang="cs-CZ" sz="1800" b="1" dirty="0" err="1" smtClean="0"/>
              <a:t>regularly</a:t>
            </a:r>
            <a:r>
              <a:rPr lang="cs-CZ" sz="1800" b="1" dirty="0" smtClean="0"/>
              <a:t>, 44% go to </a:t>
            </a:r>
            <a:r>
              <a:rPr lang="cs-CZ" sz="1800" b="1" dirty="0" err="1" smtClean="0"/>
              <a:t>gym</a:t>
            </a:r>
            <a:r>
              <a:rPr lang="cs-CZ" sz="1800" b="1" dirty="0" smtClean="0"/>
              <a:t> </a:t>
            </a:r>
            <a:r>
              <a:rPr lang="cs-CZ" sz="1800" b="1" dirty="0" err="1" smtClean="0"/>
              <a:t>regularly</a:t>
            </a:r>
            <a:endParaRPr lang="cs-CZ" sz="1800" b="1" dirty="0" smtClean="0"/>
          </a:p>
          <a:p>
            <a:r>
              <a:rPr lang="cs-CZ" sz="1800" b="1" dirty="0" smtClean="0"/>
              <a:t>52% go to </a:t>
            </a:r>
            <a:r>
              <a:rPr lang="cs-CZ" sz="1800" b="1" dirty="0" err="1" smtClean="0"/>
              <a:t>bed</a:t>
            </a:r>
            <a:r>
              <a:rPr lang="cs-CZ" sz="1800" b="1" dirty="0" smtClean="0"/>
              <a:t> </a:t>
            </a:r>
            <a:r>
              <a:rPr lang="cs-CZ" sz="1800" b="1" dirty="0" err="1" smtClean="0"/>
              <a:t>at</a:t>
            </a:r>
            <a:r>
              <a:rPr lang="cs-CZ" sz="1800" b="1" dirty="0" smtClean="0"/>
              <a:t> </a:t>
            </a:r>
            <a:r>
              <a:rPr lang="cs-CZ" sz="1800" b="1" dirty="0" err="1" smtClean="0"/>
              <a:t>nearly</a:t>
            </a:r>
            <a:r>
              <a:rPr lang="cs-CZ" sz="1800" b="1" dirty="0" smtClean="0"/>
              <a:t> </a:t>
            </a:r>
            <a:r>
              <a:rPr lang="cs-CZ" sz="1800" b="1" dirty="0" err="1" smtClean="0"/>
              <a:t>the</a:t>
            </a:r>
            <a:r>
              <a:rPr lang="cs-CZ" sz="1800" b="1" dirty="0" smtClean="0"/>
              <a:t> </a:t>
            </a:r>
            <a:r>
              <a:rPr lang="cs-CZ" sz="1800" b="1" dirty="0" err="1" smtClean="0"/>
              <a:t>same</a:t>
            </a:r>
            <a:r>
              <a:rPr lang="cs-CZ" sz="1800" b="1" dirty="0" smtClean="0"/>
              <a:t> </a:t>
            </a:r>
            <a:r>
              <a:rPr lang="cs-CZ" sz="1800" b="1" dirty="0" err="1" smtClean="0"/>
              <a:t>time</a:t>
            </a:r>
            <a:endParaRPr lang="cs-CZ" sz="1800" b="1" dirty="0" smtClean="0"/>
          </a:p>
          <a:p>
            <a:r>
              <a:rPr lang="cs-CZ" sz="1800" b="1" dirty="0" smtClean="0"/>
              <a:t>31% </a:t>
            </a:r>
            <a:r>
              <a:rPr lang="cs-CZ" sz="1800" b="1" dirty="0" err="1" smtClean="0"/>
              <a:t>feel</a:t>
            </a:r>
            <a:r>
              <a:rPr lang="cs-CZ" sz="1800" b="1" dirty="0" smtClean="0"/>
              <a:t> tired,32% </a:t>
            </a:r>
            <a:r>
              <a:rPr lang="cs-CZ" sz="1800" b="1" dirty="0" err="1" smtClean="0"/>
              <a:t>have</a:t>
            </a:r>
            <a:r>
              <a:rPr lang="cs-CZ" sz="1800" b="1" dirty="0" smtClean="0"/>
              <a:t> </a:t>
            </a:r>
            <a:r>
              <a:rPr lang="cs-CZ" sz="1800" b="1" dirty="0" err="1" smtClean="0"/>
              <a:t>problems</a:t>
            </a:r>
            <a:r>
              <a:rPr lang="cs-CZ" sz="1800" b="1" dirty="0" smtClean="0"/>
              <a:t> </a:t>
            </a:r>
            <a:r>
              <a:rPr lang="cs-CZ" sz="1800" b="1" dirty="0" err="1" smtClean="0"/>
              <a:t>with</a:t>
            </a:r>
            <a:r>
              <a:rPr lang="cs-CZ" sz="1800" b="1" dirty="0" smtClean="0"/>
              <a:t> </a:t>
            </a:r>
            <a:r>
              <a:rPr lang="cs-CZ" sz="1800" b="1" dirty="0" err="1" smtClean="0"/>
              <a:t>their</a:t>
            </a:r>
            <a:r>
              <a:rPr lang="cs-CZ" sz="1800" b="1" dirty="0" smtClean="0"/>
              <a:t> </a:t>
            </a:r>
            <a:r>
              <a:rPr lang="cs-CZ" sz="1800" b="1" dirty="0" err="1" smtClean="0"/>
              <a:t>sleep</a:t>
            </a:r>
            <a:r>
              <a:rPr lang="cs-CZ" sz="1800" b="1" dirty="0" smtClean="0"/>
              <a:t>,</a:t>
            </a:r>
          </a:p>
          <a:p>
            <a:r>
              <a:rPr lang="cs-CZ" sz="1800" b="1" dirty="0" smtClean="0"/>
              <a:t>62% are </a:t>
            </a:r>
            <a:r>
              <a:rPr lang="cs-CZ" sz="1800" b="1" dirty="0" err="1" smtClean="0"/>
              <a:t>satisfied</a:t>
            </a:r>
            <a:r>
              <a:rPr lang="cs-CZ" sz="1800" b="1" dirty="0" smtClean="0"/>
              <a:t> </a:t>
            </a:r>
            <a:r>
              <a:rPr lang="cs-CZ" sz="1800" b="1" dirty="0" err="1" smtClean="0"/>
              <a:t>with</a:t>
            </a:r>
            <a:r>
              <a:rPr lang="cs-CZ" sz="1800" b="1" dirty="0" smtClean="0"/>
              <a:t> </a:t>
            </a:r>
            <a:r>
              <a:rPr lang="cs-CZ" sz="1800" b="1" dirty="0" err="1" smtClean="0"/>
              <a:t>their</a:t>
            </a:r>
            <a:r>
              <a:rPr lang="cs-CZ" sz="1800" b="1" dirty="0" smtClean="0"/>
              <a:t> </a:t>
            </a:r>
            <a:r>
              <a:rPr lang="cs-CZ" sz="1800" b="1" dirty="0" err="1" smtClean="0"/>
              <a:t>job</a:t>
            </a:r>
            <a:endParaRPr lang="cs-CZ" sz="1800" b="1" dirty="0" smtClean="0"/>
          </a:p>
          <a:p>
            <a:r>
              <a:rPr lang="cs-CZ" sz="1800" b="1" dirty="0" smtClean="0"/>
              <a:t>34% </a:t>
            </a:r>
            <a:r>
              <a:rPr lang="cs-CZ" sz="1800" b="1" dirty="0" err="1" smtClean="0"/>
              <a:t>feel</a:t>
            </a:r>
            <a:r>
              <a:rPr lang="cs-CZ" sz="1800" b="1" dirty="0" smtClean="0"/>
              <a:t> </a:t>
            </a:r>
            <a:r>
              <a:rPr lang="cs-CZ" sz="1800" b="1" dirty="0" err="1" smtClean="0"/>
              <a:t>that</a:t>
            </a:r>
            <a:r>
              <a:rPr lang="cs-CZ" sz="1800" b="1" dirty="0" smtClean="0"/>
              <a:t> </a:t>
            </a:r>
            <a:r>
              <a:rPr lang="cs-CZ" sz="1800" b="1" dirty="0" err="1" smtClean="0"/>
              <a:t>they</a:t>
            </a:r>
            <a:r>
              <a:rPr lang="cs-CZ" sz="1800" b="1" dirty="0" smtClean="0"/>
              <a:t> are </a:t>
            </a:r>
            <a:r>
              <a:rPr lang="cs-CZ" sz="1800" b="1" dirty="0" err="1" smtClean="0"/>
              <a:t>endangered</a:t>
            </a:r>
            <a:r>
              <a:rPr lang="cs-CZ" sz="1800" b="1" dirty="0" smtClean="0"/>
              <a:t> </a:t>
            </a:r>
            <a:r>
              <a:rPr lang="cs-CZ" sz="1800" b="1" dirty="0" err="1" smtClean="0"/>
              <a:t>with</a:t>
            </a:r>
            <a:r>
              <a:rPr lang="cs-CZ" sz="1800" b="1" dirty="0" smtClean="0"/>
              <a:t> </a:t>
            </a:r>
            <a:r>
              <a:rPr lang="cs-CZ" sz="1800" b="1" dirty="0" err="1" smtClean="0"/>
              <a:t>burn</a:t>
            </a:r>
            <a:r>
              <a:rPr lang="cs-CZ" sz="1800" b="1" dirty="0" smtClean="0"/>
              <a:t> </a:t>
            </a:r>
            <a:r>
              <a:rPr lang="cs-CZ" sz="1800" b="1" dirty="0" err="1" smtClean="0"/>
              <a:t>out</a:t>
            </a:r>
            <a:r>
              <a:rPr lang="cs-CZ" sz="1800" b="1" dirty="0" smtClean="0"/>
              <a:t> </a:t>
            </a:r>
            <a:r>
              <a:rPr lang="cs-CZ" sz="1800" b="1" dirty="0" err="1" smtClean="0"/>
              <a:t>effect</a:t>
            </a:r>
            <a:endParaRPr lang="cs-CZ" sz="1800" b="1" dirty="0" smtClean="0"/>
          </a:p>
          <a:p>
            <a:pPr marL="0" indent="0">
              <a:buNone/>
            </a:pPr>
            <a:r>
              <a:rPr lang="cs-CZ" dirty="0" smtClean="0"/>
              <a:t> </a:t>
            </a:r>
            <a:endParaRPr lang="cs-CZ" dirty="0"/>
          </a:p>
        </p:txBody>
      </p:sp>
    </p:spTree>
    <p:extLst>
      <p:ext uri="{BB962C8B-B14F-4D97-AF65-F5344CB8AC3E}">
        <p14:creationId xmlns:p14="http://schemas.microsoft.com/office/powerpoint/2010/main" val="3051861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LIFE style </a:t>
            </a:r>
            <a:r>
              <a:rPr lang="cs-CZ" dirty="0" err="1" smtClean="0"/>
              <a:t>facts</a:t>
            </a:r>
            <a:endParaRPr lang="cs-CZ" dirty="0"/>
          </a:p>
        </p:txBody>
      </p:sp>
      <p:sp>
        <p:nvSpPr>
          <p:cNvPr id="3" name="Zástupný symbol pro obsah 2"/>
          <p:cNvSpPr>
            <a:spLocks noGrp="1"/>
          </p:cNvSpPr>
          <p:nvPr>
            <p:ph sz="quarter" idx="13"/>
          </p:nvPr>
        </p:nvSpPr>
        <p:spPr/>
        <p:txBody>
          <a:bodyPr/>
          <a:lstStyle/>
          <a:p>
            <a:r>
              <a:rPr lang="en-US" dirty="0"/>
              <a:t>Czech Republic as the </a:t>
            </a:r>
            <a:r>
              <a:rPr lang="en-US" b="1" dirty="0"/>
              <a:t>sixth </a:t>
            </a:r>
            <a:r>
              <a:rPr lang="en-US" b="1" dirty="0" smtClean="0"/>
              <a:t>safest</a:t>
            </a:r>
            <a:r>
              <a:rPr lang="cs-CZ" b="1" dirty="0" smtClean="0"/>
              <a:t> </a:t>
            </a:r>
            <a:r>
              <a:rPr lang="en-US" dirty="0" smtClean="0"/>
              <a:t>place </a:t>
            </a:r>
            <a:r>
              <a:rPr lang="en-US" dirty="0"/>
              <a:t>to live on </a:t>
            </a:r>
            <a:r>
              <a:rPr lang="en-US" dirty="0" smtClean="0"/>
              <a:t>earth</a:t>
            </a:r>
            <a:endParaRPr lang="cs-CZ" dirty="0" smtClean="0"/>
          </a:p>
          <a:p>
            <a:r>
              <a:rPr lang="cs-CZ" b="1" dirty="0" smtClean="0"/>
              <a:t>Czech </a:t>
            </a:r>
            <a:r>
              <a:rPr lang="cs-CZ" b="1" dirty="0" err="1" smtClean="0"/>
              <a:t>is</a:t>
            </a:r>
            <a:r>
              <a:rPr lang="cs-CZ" b="1" dirty="0" smtClean="0"/>
              <a:t> </a:t>
            </a:r>
            <a:r>
              <a:rPr lang="en-US" b="1" dirty="0" smtClean="0"/>
              <a:t>the </a:t>
            </a:r>
            <a:r>
              <a:rPr lang="en-US" b="1" dirty="0"/>
              <a:t>second most difficult language to </a:t>
            </a:r>
            <a:r>
              <a:rPr lang="en-US" b="1" dirty="0" smtClean="0"/>
              <a:t>learn</a:t>
            </a:r>
            <a:endParaRPr lang="cs-CZ" b="1" dirty="0" smtClean="0"/>
          </a:p>
          <a:p>
            <a:r>
              <a:rPr lang="en-US" b="1" dirty="0"/>
              <a:t>the highest beer consumption per capita in the </a:t>
            </a:r>
            <a:r>
              <a:rPr lang="en-US" b="1" dirty="0" smtClean="0"/>
              <a:t>world</a:t>
            </a:r>
            <a:endParaRPr lang="cs-CZ" b="1" dirty="0" smtClean="0"/>
          </a:p>
          <a:p>
            <a:r>
              <a:rPr lang="en-US" b="1" dirty="0"/>
              <a:t>one of the least religious populations in the </a:t>
            </a:r>
            <a:r>
              <a:rPr lang="en-US" b="1" dirty="0" smtClean="0"/>
              <a:t>world</a:t>
            </a:r>
            <a:r>
              <a:rPr lang="cs-CZ" b="1" dirty="0" smtClean="0"/>
              <a:t> (</a:t>
            </a:r>
            <a:r>
              <a:rPr lang="cs-CZ" b="1" dirty="0" err="1" smtClean="0"/>
              <a:t>only</a:t>
            </a:r>
            <a:r>
              <a:rPr lang="cs-CZ" b="1" dirty="0" smtClean="0"/>
              <a:t> 19% </a:t>
            </a:r>
            <a:r>
              <a:rPr lang="cs-CZ" b="1" dirty="0" err="1" smtClean="0"/>
              <a:t>believe</a:t>
            </a:r>
            <a:r>
              <a:rPr lang="cs-CZ" b="1" dirty="0" smtClean="0"/>
              <a:t> in </a:t>
            </a:r>
            <a:r>
              <a:rPr lang="cs-CZ" b="1" dirty="0" err="1" smtClean="0"/>
              <a:t>God</a:t>
            </a:r>
            <a:r>
              <a:rPr lang="cs-CZ" b="1" dirty="0" smtClean="0"/>
              <a:t>)</a:t>
            </a:r>
          </a:p>
          <a:p>
            <a:r>
              <a:rPr lang="en-US" dirty="0"/>
              <a:t> Mushroom hunting is </a:t>
            </a:r>
            <a:r>
              <a:rPr lang="en-US" b="1" dirty="0"/>
              <a:t>a favorite pastime of the Czech </a:t>
            </a:r>
            <a:r>
              <a:rPr lang="en-US" b="1" dirty="0" smtClean="0"/>
              <a:t>people</a:t>
            </a:r>
            <a:endParaRPr lang="cs-CZ" b="1" dirty="0" smtClean="0"/>
          </a:p>
          <a:p>
            <a:r>
              <a:rPr lang="en-US" b="1" dirty="0"/>
              <a:t>the lowest unemployment rate in the European </a:t>
            </a:r>
            <a:r>
              <a:rPr lang="en-US" b="1" dirty="0" smtClean="0"/>
              <a:t>Union</a:t>
            </a:r>
            <a:endParaRPr lang="cs-CZ" b="1" dirty="0" smtClean="0"/>
          </a:p>
          <a:p>
            <a:r>
              <a:rPr lang="cs-CZ" b="1" dirty="0" err="1" smtClean="0"/>
              <a:t>Popular</a:t>
            </a:r>
            <a:r>
              <a:rPr lang="cs-CZ" b="1" dirty="0" smtClean="0"/>
              <a:t> food: </a:t>
            </a:r>
            <a:r>
              <a:rPr lang="en-US" dirty="0"/>
              <a:t>roast pork with bread dumplings and stewed </a:t>
            </a:r>
            <a:r>
              <a:rPr lang="en-US" dirty="0" smtClean="0"/>
              <a:t>cabbage</a:t>
            </a:r>
            <a:r>
              <a:rPr lang="cs-CZ" dirty="0" smtClean="0"/>
              <a:t>, </a:t>
            </a:r>
            <a:r>
              <a:rPr lang="cs-CZ" dirty="0" err="1" smtClean="0"/>
              <a:t>potato</a:t>
            </a:r>
            <a:r>
              <a:rPr lang="cs-CZ" dirty="0" smtClean="0"/>
              <a:t> </a:t>
            </a:r>
            <a:r>
              <a:rPr lang="cs-CZ" dirty="0" err="1" smtClean="0"/>
              <a:t>pancakes</a:t>
            </a:r>
            <a:r>
              <a:rPr lang="cs-CZ" dirty="0" smtClean="0"/>
              <a:t>, </a:t>
            </a:r>
            <a:r>
              <a:rPr lang="en-US" dirty="0"/>
              <a:t>beef in dill sauce with </a:t>
            </a:r>
            <a:r>
              <a:rPr lang="en-US" dirty="0" smtClean="0"/>
              <a:t>dumplings</a:t>
            </a:r>
            <a:r>
              <a:rPr lang="cs-CZ" dirty="0" smtClean="0"/>
              <a:t>, </a:t>
            </a:r>
            <a:r>
              <a:rPr lang="cs-CZ" dirty="0" err="1" smtClean="0"/>
              <a:t>roast</a:t>
            </a:r>
            <a:r>
              <a:rPr lang="cs-CZ" dirty="0" smtClean="0"/>
              <a:t> </a:t>
            </a:r>
            <a:r>
              <a:rPr lang="cs-CZ" dirty="0" err="1" smtClean="0"/>
              <a:t>duck</a:t>
            </a:r>
            <a:r>
              <a:rPr lang="cs-CZ" dirty="0" smtClean="0"/>
              <a:t> </a:t>
            </a:r>
            <a:r>
              <a:rPr lang="cs-CZ" dirty="0" err="1" smtClean="0"/>
              <a:t>with</a:t>
            </a:r>
            <a:r>
              <a:rPr lang="cs-CZ" dirty="0" smtClean="0"/>
              <a:t> </a:t>
            </a:r>
            <a:r>
              <a:rPr lang="cs-CZ" dirty="0" err="1" smtClean="0"/>
              <a:t>cabbage</a:t>
            </a:r>
            <a:r>
              <a:rPr lang="cs-CZ" dirty="0" smtClean="0"/>
              <a:t> and </a:t>
            </a:r>
            <a:r>
              <a:rPr lang="cs-CZ" dirty="0" err="1" smtClean="0"/>
              <a:t>dumplings</a:t>
            </a:r>
            <a:r>
              <a:rPr lang="cs-CZ" dirty="0" smtClean="0"/>
              <a:t>, </a:t>
            </a:r>
            <a:r>
              <a:rPr lang="cs-CZ" dirty="0" err="1" smtClean="0"/>
              <a:t>goulash</a:t>
            </a:r>
            <a:r>
              <a:rPr lang="cs-CZ" dirty="0" smtClean="0"/>
              <a:t>, </a:t>
            </a:r>
            <a:r>
              <a:rPr lang="cs-CZ" dirty="0" err="1" smtClean="0"/>
              <a:t>etc</a:t>
            </a:r>
            <a:r>
              <a:rPr lang="cs-CZ" dirty="0" smtClean="0"/>
              <a:t>.</a:t>
            </a:r>
          </a:p>
          <a:p>
            <a:r>
              <a:rPr lang="en-US" b="1" dirty="0"/>
              <a:t>the highest EU death rate from </a:t>
            </a:r>
            <a:r>
              <a:rPr lang="en-US" b="1" dirty="0" smtClean="0"/>
              <a:t>cancer</a:t>
            </a:r>
            <a:endParaRPr lang="cs-CZ" b="1" dirty="0" smtClean="0"/>
          </a:p>
          <a:p>
            <a:r>
              <a:rPr lang="cs-CZ" b="1" dirty="0" smtClean="0"/>
              <a:t>No </a:t>
            </a:r>
            <a:r>
              <a:rPr lang="cs-CZ" b="1" dirty="0" err="1" smtClean="0"/>
              <a:t>shoes</a:t>
            </a:r>
            <a:r>
              <a:rPr lang="cs-CZ" b="1" dirty="0" smtClean="0"/>
              <a:t> </a:t>
            </a:r>
            <a:r>
              <a:rPr lang="cs-CZ" b="1" dirty="0" err="1" smtClean="0"/>
              <a:t>inside</a:t>
            </a:r>
            <a:r>
              <a:rPr lang="cs-CZ" b="1" dirty="0" smtClean="0"/>
              <a:t> :D </a:t>
            </a:r>
            <a:endParaRPr lang="cs-CZ" b="1" dirty="0"/>
          </a:p>
          <a:p>
            <a:endParaRPr lang="cs-CZ" dirty="0"/>
          </a:p>
        </p:txBody>
      </p:sp>
    </p:spTree>
    <p:extLst>
      <p:ext uri="{BB962C8B-B14F-4D97-AF65-F5344CB8AC3E}">
        <p14:creationId xmlns:p14="http://schemas.microsoft.com/office/powerpoint/2010/main" val="4218461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219200" y="1700808"/>
            <a:ext cx="6400800" cy="3937992"/>
          </a:xfrm>
        </p:spPr>
        <p:txBody>
          <a:bodyPr/>
          <a:lstStyle/>
          <a:p>
            <a:pPr algn="just"/>
            <a:endParaRPr lang="cs-CZ" dirty="0"/>
          </a:p>
        </p:txBody>
      </p:sp>
      <p:sp>
        <p:nvSpPr>
          <p:cNvPr id="2" name="Nadpis 1"/>
          <p:cNvSpPr>
            <a:spLocks noGrp="1"/>
          </p:cNvSpPr>
          <p:nvPr>
            <p:ph type="ctrTitle"/>
          </p:nvPr>
        </p:nvSpPr>
        <p:spPr>
          <a:xfrm>
            <a:off x="2565400" y="188640"/>
            <a:ext cx="4013200" cy="864096"/>
          </a:xfrm>
        </p:spPr>
        <p:txBody>
          <a:bodyPr/>
          <a:lstStyle/>
          <a:p>
            <a:r>
              <a:rPr lang="cs-CZ" dirty="0" err="1" smtClean="0"/>
              <a:t>Lifestyle</a:t>
            </a:r>
            <a:r>
              <a:rPr lang="cs-CZ" dirty="0" smtClean="0"/>
              <a:t> in </a:t>
            </a:r>
            <a:r>
              <a:rPr lang="cs-CZ" dirty="0" err="1" smtClean="0"/>
              <a:t>the</a:t>
            </a:r>
            <a:r>
              <a:rPr lang="cs-CZ" dirty="0" smtClean="0"/>
              <a:t> Czech </a:t>
            </a:r>
            <a:r>
              <a:rPr lang="cs-CZ" dirty="0" err="1" smtClean="0"/>
              <a:t>republic</a:t>
            </a:r>
            <a:endParaRPr lang="cs-CZ" dirty="0"/>
          </a:p>
        </p:txBody>
      </p:sp>
      <p:pic>
        <p:nvPicPr>
          <p:cNvPr id="4" name="obrázek 1" descr="Czech lifestyle"/>
          <p:cNvPicPr/>
          <p:nvPr/>
        </p:nvPicPr>
        <p:blipFill>
          <a:blip r:embed="rId2">
            <a:extLst>
              <a:ext uri="{28A0092B-C50C-407E-A947-70E740481C1C}">
                <a14:useLocalDpi xmlns:a14="http://schemas.microsoft.com/office/drawing/2010/main" val="0"/>
              </a:ext>
            </a:extLst>
          </a:blip>
          <a:srcRect/>
          <a:stretch>
            <a:fillRect/>
          </a:stretch>
        </p:blipFill>
        <p:spPr bwMode="auto">
          <a:xfrm>
            <a:off x="1691640" y="1987550"/>
            <a:ext cx="5760720" cy="2882900"/>
          </a:xfrm>
          <a:prstGeom prst="rect">
            <a:avLst/>
          </a:prstGeom>
          <a:noFill/>
          <a:ln>
            <a:noFill/>
          </a:ln>
        </p:spPr>
      </p:pic>
    </p:spTree>
    <p:extLst>
      <p:ext uri="{BB962C8B-B14F-4D97-AF65-F5344CB8AC3E}">
        <p14:creationId xmlns:p14="http://schemas.microsoft.com/office/powerpoint/2010/main" val="2591038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Public </a:t>
            </a:r>
            <a:r>
              <a:rPr lang="cs-CZ" dirty="0" err="1" smtClean="0"/>
              <a:t>holidays</a:t>
            </a:r>
            <a:endParaRPr lang="cs-CZ" dirty="0"/>
          </a:p>
        </p:txBody>
      </p:sp>
      <p:sp>
        <p:nvSpPr>
          <p:cNvPr id="3" name="Zástupný symbol pro obsah 2"/>
          <p:cNvSpPr>
            <a:spLocks noGrp="1"/>
          </p:cNvSpPr>
          <p:nvPr>
            <p:ph sz="quarter" idx="13"/>
          </p:nvPr>
        </p:nvSpPr>
        <p:spPr/>
        <p:txBody>
          <a:bodyPr>
            <a:normAutofit lnSpcReduction="10000"/>
          </a:bodyPr>
          <a:lstStyle/>
          <a:p>
            <a:r>
              <a:rPr lang="cs-CZ" dirty="0" smtClean="0"/>
              <a:t>J</a:t>
            </a:r>
            <a:r>
              <a:rPr lang="en-US" dirty="0" err="1" smtClean="0"/>
              <a:t>anuary</a:t>
            </a:r>
            <a:r>
              <a:rPr lang="en-US" dirty="0" smtClean="0"/>
              <a:t> </a:t>
            </a:r>
            <a:r>
              <a:rPr lang="en-US" dirty="0"/>
              <a:t>1st – </a:t>
            </a:r>
            <a:r>
              <a:rPr lang="cs-CZ" dirty="0" err="1" smtClean="0"/>
              <a:t>establishing</a:t>
            </a:r>
            <a:r>
              <a:rPr lang="cs-CZ" dirty="0" smtClean="0"/>
              <a:t> </a:t>
            </a:r>
            <a:r>
              <a:rPr lang="cs-CZ" dirty="0" err="1" smtClean="0"/>
              <a:t>of</a:t>
            </a:r>
            <a:r>
              <a:rPr lang="cs-CZ" dirty="0" smtClean="0"/>
              <a:t> </a:t>
            </a:r>
            <a:r>
              <a:rPr lang="cs-CZ" dirty="0" err="1" smtClean="0"/>
              <a:t>the</a:t>
            </a:r>
            <a:r>
              <a:rPr lang="cs-CZ" dirty="0" smtClean="0"/>
              <a:t> Czech </a:t>
            </a:r>
            <a:r>
              <a:rPr lang="cs-CZ" dirty="0" err="1" smtClean="0"/>
              <a:t>Rep</a:t>
            </a:r>
            <a:r>
              <a:rPr lang="cs-CZ" dirty="0" smtClean="0"/>
              <a:t>. (1993)</a:t>
            </a:r>
            <a:endParaRPr lang="en-US" dirty="0"/>
          </a:p>
          <a:p>
            <a:r>
              <a:rPr lang="en-US" dirty="0"/>
              <a:t>Easter Monday</a:t>
            </a:r>
          </a:p>
          <a:p>
            <a:r>
              <a:rPr lang="en-US" dirty="0"/>
              <a:t>May 1st – </a:t>
            </a:r>
            <a:r>
              <a:rPr lang="en-US" dirty="0" err="1"/>
              <a:t>Labour</a:t>
            </a:r>
            <a:r>
              <a:rPr lang="en-US" dirty="0"/>
              <a:t> Day</a:t>
            </a:r>
          </a:p>
          <a:p>
            <a:r>
              <a:rPr lang="en-US" dirty="0"/>
              <a:t>May 8 – 1945 Liberation Day</a:t>
            </a:r>
          </a:p>
          <a:p>
            <a:r>
              <a:rPr lang="en-US" dirty="0"/>
              <a:t>July 5 – St Cyril and St Method Day</a:t>
            </a:r>
          </a:p>
          <a:p>
            <a:r>
              <a:rPr lang="en-US" dirty="0"/>
              <a:t>July 6 – Commemoration of the death of Jan Hus (allegory of the struggle against Catholic, imperial and German oppression)</a:t>
            </a:r>
          </a:p>
          <a:p>
            <a:r>
              <a:rPr lang="en-US" dirty="0"/>
              <a:t>September 28 – St Wenceslas (patron of Bohemia)</a:t>
            </a:r>
          </a:p>
          <a:p>
            <a:r>
              <a:rPr lang="en-US" dirty="0"/>
              <a:t>October 28 – Republic Foundation Day</a:t>
            </a:r>
          </a:p>
          <a:p>
            <a:r>
              <a:rPr lang="en-US" dirty="0"/>
              <a:t>November 17 – Commemoration of the Velvet Revolution</a:t>
            </a:r>
          </a:p>
          <a:p>
            <a:r>
              <a:rPr lang="en-US" dirty="0"/>
              <a:t>December 24, 25 and 26 – Christmas</a:t>
            </a:r>
          </a:p>
          <a:p>
            <a:endParaRPr lang="cs-CZ" dirty="0"/>
          </a:p>
        </p:txBody>
      </p:sp>
    </p:spTree>
    <p:extLst>
      <p:ext uri="{BB962C8B-B14F-4D97-AF65-F5344CB8AC3E}">
        <p14:creationId xmlns:p14="http://schemas.microsoft.com/office/powerpoint/2010/main" val="1063931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Drinks</a:t>
            </a:r>
            <a:endParaRPr lang="cs-CZ" dirty="0"/>
          </a:p>
        </p:txBody>
      </p:sp>
      <p:sp>
        <p:nvSpPr>
          <p:cNvPr id="3" name="Zástupný symbol pro obsah 2"/>
          <p:cNvSpPr>
            <a:spLocks noGrp="1"/>
          </p:cNvSpPr>
          <p:nvPr>
            <p:ph sz="quarter" idx="13"/>
          </p:nvPr>
        </p:nvSpPr>
        <p:spPr/>
        <p:txBody>
          <a:bodyPr/>
          <a:lstStyle/>
          <a:p>
            <a:r>
              <a:rPr lang="en-US" dirty="0"/>
              <a:t>Beer </a:t>
            </a:r>
            <a:r>
              <a:rPr lang="en-US" dirty="0" smtClean="0"/>
              <a:t>is</a:t>
            </a:r>
            <a:r>
              <a:rPr lang="cs-CZ" dirty="0" smtClean="0"/>
              <a:t> </a:t>
            </a:r>
            <a:r>
              <a:rPr lang="en-US" dirty="0" smtClean="0"/>
              <a:t>the </a:t>
            </a:r>
            <a:r>
              <a:rPr lang="en-US" dirty="0"/>
              <a:t>most popular drink in the Czech Republic. In fact, the country is often cited as the biggest beer consumer in the world. </a:t>
            </a:r>
            <a:endParaRPr lang="cs-CZ" dirty="0" smtClean="0"/>
          </a:p>
          <a:p>
            <a:r>
              <a:rPr lang="en-US" dirty="0" smtClean="0"/>
              <a:t>Known </a:t>
            </a:r>
            <a:r>
              <a:rPr lang="en-US" dirty="0"/>
              <a:t>as the homeland of pilsner (a type of pale lager), the country is a popular destination for beer drinkers from all over Europe. </a:t>
            </a:r>
            <a:endParaRPr lang="cs-CZ" dirty="0" smtClean="0"/>
          </a:p>
          <a:p>
            <a:r>
              <a:rPr lang="en-US" dirty="0" smtClean="0"/>
              <a:t>Wine </a:t>
            </a:r>
            <a:r>
              <a:rPr lang="en-US" dirty="0"/>
              <a:t>is also an essential part of the national culture, especially the Bohemian wine. South Moravia is </a:t>
            </a:r>
            <a:r>
              <a:rPr lang="en-US" dirty="0" smtClean="0"/>
              <a:t>also </a:t>
            </a:r>
            <a:r>
              <a:rPr lang="en-US" dirty="0"/>
              <a:t>a region noted for its Riesling wines.</a:t>
            </a:r>
            <a:endParaRPr lang="cs-CZ" dirty="0"/>
          </a:p>
        </p:txBody>
      </p:sp>
      <p:pic>
        <p:nvPicPr>
          <p:cNvPr id="4" name="obrázek 1" descr="VÃ½sledek obrÃ¡zku pro pilsner urquell"/>
          <p:cNvPicPr/>
          <p:nvPr/>
        </p:nvPicPr>
        <p:blipFill>
          <a:blip r:embed="rId2">
            <a:extLst>
              <a:ext uri="{28A0092B-C50C-407E-A947-70E740481C1C}">
                <a14:useLocalDpi xmlns:a14="http://schemas.microsoft.com/office/drawing/2010/main" val="0"/>
              </a:ext>
            </a:extLst>
          </a:blip>
          <a:srcRect/>
          <a:stretch>
            <a:fillRect/>
          </a:stretch>
        </p:blipFill>
        <p:spPr bwMode="auto">
          <a:xfrm>
            <a:off x="6102472" y="3284984"/>
            <a:ext cx="3017520" cy="3573016"/>
          </a:xfrm>
          <a:prstGeom prst="rect">
            <a:avLst/>
          </a:prstGeom>
          <a:noFill/>
          <a:ln>
            <a:noFill/>
          </a:ln>
        </p:spPr>
      </p:pic>
      <p:pic>
        <p:nvPicPr>
          <p:cNvPr id="5" name="obrázek 2" descr="VÃ½sledek obrÃ¡zku pro vÃ­no z jiÅ¾nÃ­ moravy"/>
          <p:cNvPicPr/>
          <p:nvPr/>
        </p:nvPicPr>
        <p:blipFill>
          <a:blip r:embed="rId3">
            <a:extLst>
              <a:ext uri="{28A0092B-C50C-407E-A947-70E740481C1C}">
                <a14:useLocalDpi xmlns:a14="http://schemas.microsoft.com/office/drawing/2010/main" val="0"/>
              </a:ext>
            </a:extLst>
          </a:blip>
          <a:srcRect/>
          <a:stretch>
            <a:fillRect/>
          </a:stretch>
        </p:blipFill>
        <p:spPr bwMode="auto">
          <a:xfrm>
            <a:off x="0" y="3501008"/>
            <a:ext cx="3329940" cy="3356992"/>
          </a:xfrm>
          <a:prstGeom prst="rect">
            <a:avLst/>
          </a:prstGeom>
          <a:noFill/>
          <a:ln>
            <a:noFill/>
          </a:ln>
        </p:spPr>
      </p:pic>
    </p:spTree>
    <p:extLst>
      <p:ext uri="{BB962C8B-B14F-4D97-AF65-F5344CB8AC3E}">
        <p14:creationId xmlns:p14="http://schemas.microsoft.com/office/powerpoint/2010/main" val="3696002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family</a:t>
            </a:r>
            <a:endParaRPr lang="cs-CZ" dirty="0"/>
          </a:p>
        </p:txBody>
      </p:sp>
      <p:sp>
        <p:nvSpPr>
          <p:cNvPr id="3" name="Zástupný symbol pro obsah 2"/>
          <p:cNvSpPr>
            <a:spLocks noGrp="1"/>
          </p:cNvSpPr>
          <p:nvPr>
            <p:ph sz="quarter" idx="13"/>
          </p:nvPr>
        </p:nvSpPr>
        <p:spPr/>
        <p:txBody>
          <a:bodyPr/>
          <a:lstStyle/>
          <a:p>
            <a:r>
              <a:rPr lang="cs-CZ" dirty="0" smtClean="0"/>
              <a:t> </a:t>
            </a:r>
            <a:r>
              <a:rPr lang="en-US" dirty="0"/>
              <a:t>The Czech greatly value family ties. Parents, children, and grandchildren always find the time to catch up and family dinners are part of the traditional lifestyle. And, despite </a:t>
            </a:r>
            <a:r>
              <a:rPr lang="en-US" dirty="0" err="1"/>
              <a:t>modernisation</a:t>
            </a:r>
            <a:r>
              <a:rPr lang="en-US" dirty="0"/>
              <a:t> and considerable changes over the years, families still hold a significant importance in the life of </a:t>
            </a:r>
            <a:r>
              <a:rPr lang="en-US" dirty="0" smtClean="0"/>
              <a:t>Czechs.</a:t>
            </a:r>
            <a:endParaRPr lang="cs-CZ" dirty="0" smtClean="0"/>
          </a:p>
          <a:p>
            <a:endParaRPr lang="cs-CZ" dirty="0"/>
          </a:p>
        </p:txBody>
      </p:sp>
      <p:pic>
        <p:nvPicPr>
          <p:cNvPr id="4" name="obrázek 2" descr="VÃ½sledek obrÃ¡zku pro family"/>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048124"/>
            <a:ext cx="5760720" cy="3843020"/>
          </a:xfrm>
          <a:prstGeom prst="rect">
            <a:avLst/>
          </a:prstGeom>
          <a:noFill/>
          <a:ln>
            <a:noFill/>
          </a:ln>
        </p:spPr>
      </p:pic>
    </p:spTree>
    <p:extLst>
      <p:ext uri="{BB962C8B-B14F-4D97-AF65-F5344CB8AC3E}">
        <p14:creationId xmlns:p14="http://schemas.microsoft.com/office/powerpoint/2010/main" val="887793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Typical</a:t>
            </a:r>
            <a:r>
              <a:rPr lang="cs-CZ" dirty="0" smtClean="0"/>
              <a:t> Czech </a:t>
            </a:r>
            <a:r>
              <a:rPr lang="cs-CZ" dirty="0" err="1" smtClean="0"/>
              <a:t>family</a:t>
            </a:r>
            <a:endParaRPr lang="cs-CZ" dirty="0"/>
          </a:p>
        </p:txBody>
      </p:sp>
      <p:sp>
        <p:nvSpPr>
          <p:cNvPr id="3" name="Zástupný symbol pro obsah 2"/>
          <p:cNvSpPr>
            <a:spLocks noGrp="1"/>
          </p:cNvSpPr>
          <p:nvPr>
            <p:ph sz="quarter" idx="13"/>
          </p:nvPr>
        </p:nvSpPr>
        <p:spPr/>
        <p:txBody>
          <a:bodyPr/>
          <a:lstStyle/>
          <a:p>
            <a:r>
              <a:rPr lang="cs-CZ" dirty="0" smtClean="0"/>
              <a:t> </a:t>
            </a:r>
            <a:r>
              <a:rPr lang="cs-CZ" dirty="0" err="1" smtClean="0"/>
              <a:t>nuclear</a:t>
            </a:r>
            <a:r>
              <a:rPr lang="cs-CZ" dirty="0" smtClean="0"/>
              <a:t> </a:t>
            </a:r>
            <a:r>
              <a:rPr lang="cs-CZ" dirty="0" err="1" smtClean="0"/>
              <a:t>families</a:t>
            </a:r>
            <a:r>
              <a:rPr lang="cs-CZ" dirty="0" smtClean="0"/>
              <a:t> </a:t>
            </a:r>
            <a:r>
              <a:rPr lang="cs-CZ" dirty="0" err="1" smtClean="0"/>
              <a:t>with</a:t>
            </a:r>
            <a:r>
              <a:rPr lang="cs-CZ" dirty="0" smtClean="0"/>
              <a:t> 2 </a:t>
            </a:r>
            <a:r>
              <a:rPr lang="cs-CZ" dirty="0" err="1" smtClean="0"/>
              <a:t>children</a:t>
            </a:r>
            <a:r>
              <a:rPr lang="cs-CZ" dirty="0" smtClean="0"/>
              <a:t>, but 45% </a:t>
            </a:r>
            <a:r>
              <a:rPr lang="cs-CZ" dirty="0" err="1" smtClean="0"/>
              <a:t>of</a:t>
            </a:r>
            <a:r>
              <a:rPr lang="cs-CZ" dirty="0" smtClean="0"/>
              <a:t> </a:t>
            </a:r>
            <a:r>
              <a:rPr lang="cs-CZ" dirty="0" err="1" smtClean="0"/>
              <a:t>marriges</a:t>
            </a:r>
            <a:r>
              <a:rPr lang="cs-CZ" dirty="0" smtClean="0"/>
              <a:t> </a:t>
            </a:r>
            <a:r>
              <a:rPr lang="cs-CZ" dirty="0" err="1" smtClean="0"/>
              <a:t>broke</a:t>
            </a:r>
            <a:r>
              <a:rPr lang="cs-CZ" dirty="0" smtClean="0"/>
              <a:t> up in 2016</a:t>
            </a:r>
          </a:p>
          <a:p>
            <a:r>
              <a:rPr lang="cs-CZ" dirty="0"/>
              <a:t> </a:t>
            </a:r>
            <a:r>
              <a:rPr lang="cs-CZ" dirty="0" err="1" smtClean="0"/>
              <a:t>sometimes</a:t>
            </a:r>
            <a:r>
              <a:rPr lang="cs-CZ" dirty="0" smtClean="0"/>
              <a:t> </a:t>
            </a:r>
            <a:r>
              <a:rPr lang="cs-CZ" dirty="0" err="1" smtClean="0"/>
              <a:t>extended</a:t>
            </a:r>
            <a:r>
              <a:rPr lang="cs-CZ" dirty="0" smtClean="0"/>
              <a:t> </a:t>
            </a:r>
            <a:r>
              <a:rPr lang="cs-CZ" dirty="0" err="1" smtClean="0"/>
              <a:t>families</a:t>
            </a:r>
            <a:r>
              <a:rPr lang="cs-CZ" dirty="0" smtClean="0"/>
              <a:t> </a:t>
            </a:r>
            <a:r>
              <a:rPr lang="cs-CZ" dirty="0" err="1" smtClean="0"/>
              <a:t>with</a:t>
            </a:r>
            <a:r>
              <a:rPr lang="cs-CZ" dirty="0" smtClean="0"/>
              <a:t> </a:t>
            </a:r>
            <a:r>
              <a:rPr lang="cs-CZ" dirty="0" err="1" smtClean="0"/>
              <a:t>grandparents</a:t>
            </a:r>
            <a:r>
              <a:rPr lang="cs-CZ" dirty="0" smtClean="0"/>
              <a:t> </a:t>
            </a:r>
            <a:r>
              <a:rPr lang="cs-CZ" dirty="0" err="1" smtClean="0"/>
              <a:t>living</a:t>
            </a:r>
            <a:r>
              <a:rPr lang="cs-CZ" dirty="0" smtClean="0"/>
              <a:t> </a:t>
            </a:r>
            <a:r>
              <a:rPr lang="cs-CZ" dirty="0" err="1" smtClean="0"/>
              <a:t>saparetely</a:t>
            </a:r>
            <a:r>
              <a:rPr lang="cs-CZ" dirty="0" smtClean="0"/>
              <a:t> but in </a:t>
            </a:r>
            <a:r>
              <a:rPr lang="cs-CZ" dirty="0" err="1" smtClean="0"/>
              <a:t>the</a:t>
            </a:r>
            <a:r>
              <a:rPr lang="cs-CZ" dirty="0" smtClean="0"/>
              <a:t> </a:t>
            </a:r>
            <a:r>
              <a:rPr lang="cs-CZ" dirty="0" err="1" smtClean="0"/>
              <a:t>same</a:t>
            </a:r>
            <a:r>
              <a:rPr lang="cs-CZ" dirty="0" smtClean="0"/>
              <a:t> house</a:t>
            </a:r>
          </a:p>
          <a:p>
            <a:r>
              <a:rPr lang="cs-CZ" dirty="0"/>
              <a:t> </a:t>
            </a:r>
            <a:r>
              <a:rPr lang="cs-CZ" dirty="0" smtClean="0"/>
              <a:t>very </a:t>
            </a:r>
            <a:r>
              <a:rPr lang="cs-CZ" dirty="0" err="1" smtClean="0"/>
              <a:t>popular</a:t>
            </a:r>
            <a:r>
              <a:rPr lang="cs-CZ" dirty="0" smtClean="0"/>
              <a:t> are </a:t>
            </a:r>
            <a:r>
              <a:rPr lang="cs-CZ" dirty="0" err="1" smtClean="0"/>
              <a:t>pets</a:t>
            </a:r>
            <a:r>
              <a:rPr lang="cs-CZ" dirty="0" smtClean="0"/>
              <a:t>: </a:t>
            </a:r>
            <a:r>
              <a:rPr lang="cs-CZ" dirty="0" err="1" smtClean="0"/>
              <a:t>dogs</a:t>
            </a:r>
            <a:r>
              <a:rPr lang="cs-CZ" dirty="0" smtClean="0"/>
              <a:t>, </a:t>
            </a:r>
            <a:r>
              <a:rPr lang="cs-CZ" dirty="0" err="1" smtClean="0"/>
              <a:t>cats</a:t>
            </a:r>
            <a:r>
              <a:rPr lang="cs-CZ" dirty="0" smtClean="0"/>
              <a:t>, </a:t>
            </a:r>
            <a:r>
              <a:rPr lang="cs-CZ" dirty="0" err="1" smtClean="0"/>
              <a:t>rabbits</a:t>
            </a:r>
            <a:r>
              <a:rPr lang="cs-CZ" dirty="0" smtClean="0"/>
              <a:t>, </a:t>
            </a:r>
            <a:r>
              <a:rPr lang="cs-CZ" dirty="0" err="1" smtClean="0"/>
              <a:t>rats</a:t>
            </a:r>
            <a:r>
              <a:rPr lang="cs-CZ" dirty="0" smtClean="0"/>
              <a:t>, </a:t>
            </a:r>
            <a:r>
              <a:rPr lang="cs-CZ" dirty="0" err="1" smtClean="0"/>
              <a:t>guinea</a:t>
            </a:r>
            <a:r>
              <a:rPr lang="cs-CZ" dirty="0" smtClean="0"/>
              <a:t> </a:t>
            </a:r>
            <a:r>
              <a:rPr lang="cs-CZ" dirty="0" err="1" smtClean="0"/>
              <a:t>pigs</a:t>
            </a:r>
            <a:r>
              <a:rPr lang="cs-CZ" dirty="0" smtClean="0"/>
              <a:t> and </a:t>
            </a:r>
            <a:r>
              <a:rPr lang="cs-CZ" dirty="0" err="1" smtClean="0"/>
              <a:t>hamster</a:t>
            </a:r>
            <a:r>
              <a:rPr lang="cs-CZ" dirty="0" smtClean="0"/>
              <a:t>, </a:t>
            </a:r>
            <a:r>
              <a:rPr lang="cs-CZ" dirty="0" err="1" smtClean="0"/>
              <a:t>fish</a:t>
            </a:r>
            <a:r>
              <a:rPr lang="cs-CZ" dirty="0" smtClean="0"/>
              <a:t> </a:t>
            </a:r>
            <a:r>
              <a:rPr lang="cs-CZ" dirty="0" err="1" smtClean="0"/>
              <a:t>aquarium</a:t>
            </a:r>
            <a:r>
              <a:rPr lang="cs-CZ" dirty="0" smtClean="0"/>
              <a:t>, </a:t>
            </a:r>
            <a:r>
              <a:rPr lang="cs-CZ" dirty="0" err="1" smtClean="0"/>
              <a:t>turtles</a:t>
            </a:r>
            <a:r>
              <a:rPr lang="cs-CZ" dirty="0" smtClean="0"/>
              <a:t> </a:t>
            </a:r>
            <a:r>
              <a:rPr lang="cs-CZ" dirty="0" err="1" smtClean="0"/>
              <a:t>or</a:t>
            </a:r>
            <a:r>
              <a:rPr lang="cs-CZ" dirty="0" smtClean="0"/>
              <a:t> </a:t>
            </a:r>
            <a:r>
              <a:rPr lang="cs-CZ" dirty="0" err="1" smtClean="0"/>
              <a:t>parrots</a:t>
            </a:r>
            <a:endParaRPr lang="cs-CZ" dirty="0" smtClean="0"/>
          </a:p>
          <a:p>
            <a:endParaRPr lang="cs-CZ" dirty="0" smtClean="0"/>
          </a:p>
          <a:p>
            <a:endParaRPr lang="cs-CZ" dirty="0"/>
          </a:p>
        </p:txBody>
      </p:sp>
      <p:pic>
        <p:nvPicPr>
          <p:cNvPr id="4" name="obrázek 1" descr="VÃ½sledek obrÃ¡zku pro typickÃ¡ ÄeskÃ¡ rodina"/>
          <p:cNvPicPr/>
          <p:nvPr/>
        </p:nvPicPr>
        <p:blipFill>
          <a:blip r:embed="rId2">
            <a:extLst>
              <a:ext uri="{28A0092B-C50C-407E-A947-70E740481C1C}">
                <a14:useLocalDpi xmlns:a14="http://schemas.microsoft.com/office/drawing/2010/main" val="0"/>
              </a:ext>
            </a:extLst>
          </a:blip>
          <a:srcRect/>
          <a:stretch>
            <a:fillRect/>
          </a:stretch>
        </p:blipFill>
        <p:spPr bwMode="auto">
          <a:xfrm>
            <a:off x="2331720" y="3140968"/>
            <a:ext cx="4480560" cy="2819400"/>
          </a:xfrm>
          <a:prstGeom prst="rect">
            <a:avLst/>
          </a:prstGeom>
          <a:noFill/>
          <a:ln>
            <a:noFill/>
          </a:ln>
        </p:spPr>
      </p:pic>
    </p:spTree>
    <p:extLst>
      <p:ext uri="{BB962C8B-B14F-4D97-AF65-F5344CB8AC3E}">
        <p14:creationId xmlns:p14="http://schemas.microsoft.com/office/powerpoint/2010/main" val="1341263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Divorce</a:t>
            </a:r>
            <a:r>
              <a:rPr lang="cs-CZ" dirty="0" smtClean="0"/>
              <a:t> </a:t>
            </a:r>
            <a:r>
              <a:rPr lang="cs-CZ" dirty="0" err="1" smtClean="0"/>
              <a:t>rate</a:t>
            </a:r>
            <a:r>
              <a:rPr lang="cs-CZ" dirty="0" smtClean="0"/>
              <a:t> in </a:t>
            </a:r>
            <a:r>
              <a:rPr lang="cs-CZ" dirty="0" err="1" smtClean="0"/>
              <a:t>the</a:t>
            </a:r>
            <a:r>
              <a:rPr lang="cs-CZ" dirty="0" smtClean="0"/>
              <a:t> </a:t>
            </a:r>
            <a:r>
              <a:rPr lang="cs-CZ" dirty="0" err="1" smtClean="0"/>
              <a:t>czech</a:t>
            </a:r>
            <a:r>
              <a:rPr lang="cs-CZ" dirty="0" smtClean="0"/>
              <a:t> </a:t>
            </a:r>
            <a:r>
              <a:rPr lang="cs-CZ" dirty="0" err="1" smtClean="0"/>
              <a:t>republic</a:t>
            </a:r>
            <a:endParaRPr lang="cs-CZ" dirty="0"/>
          </a:p>
        </p:txBody>
      </p:sp>
      <p:sp>
        <p:nvSpPr>
          <p:cNvPr id="3" name="Zástupný symbol pro obsah 2"/>
          <p:cNvSpPr>
            <a:spLocks noGrp="1"/>
          </p:cNvSpPr>
          <p:nvPr>
            <p:ph sz="quarter" idx="13"/>
          </p:nvPr>
        </p:nvSpPr>
        <p:spPr/>
        <p:txBody>
          <a:bodyPr/>
          <a:lstStyle/>
          <a:p>
            <a:r>
              <a:rPr lang="cs-CZ" dirty="0" smtClean="0"/>
              <a:t> </a:t>
            </a:r>
            <a:r>
              <a:rPr lang="cs-CZ" dirty="0" err="1" smtClean="0"/>
              <a:t>the</a:t>
            </a:r>
            <a:r>
              <a:rPr lang="cs-CZ" dirty="0" smtClean="0"/>
              <a:t> </a:t>
            </a:r>
            <a:r>
              <a:rPr lang="cs-CZ" dirty="0" err="1" smtClean="0"/>
              <a:t>divorce</a:t>
            </a:r>
            <a:r>
              <a:rPr lang="cs-CZ" dirty="0" smtClean="0"/>
              <a:t> </a:t>
            </a:r>
            <a:r>
              <a:rPr lang="cs-CZ" dirty="0" err="1" smtClean="0"/>
              <a:t>rate</a:t>
            </a:r>
            <a:r>
              <a:rPr lang="cs-CZ" dirty="0" smtClean="0"/>
              <a:t> </a:t>
            </a:r>
            <a:r>
              <a:rPr lang="cs-CZ" dirty="0" err="1" smtClean="0"/>
              <a:t>is</a:t>
            </a:r>
            <a:r>
              <a:rPr lang="cs-CZ" dirty="0" smtClean="0"/>
              <a:t> </a:t>
            </a:r>
            <a:r>
              <a:rPr lang="cs-CZ" dirty="0" err="1" smtClean="0"/>
              <a:t>slowly</a:t>
            </a:r>
            <a:r>
              <a:rPr lang="cs-CZ" dirty="0" smtClean="0"/>
              <a:t> </a:t>
            </a:r>
            <a:r>
              <a:rPr lang="cs-CZ" dirty="0" err="1" smtClean="0"/>
              <a:t>decreasing</a:t>
            </a:r>
            <a:r>
              <a:rPr lang="cs-CZ" dirty="0" smtClean="0"/>
              <a:t> in </a:t>
            </a:r>
            <a:r>
              <a:rPr lang="cs-CZ" dirty="0" err="1" smtClean="0"/>
              <a:t>recent</a:t>
            </a:r>
            <a:r>
              <a:rPr lang="cs-CZ" dirty="0" smtClean="0"/>
              <a:t> </a:t>
            </a:r>
            <a:r>
              <a:rPr lang="cs-CZ" dirty="0" err="1" smtClean="0"/>
              <a:t>years</a:t>
            </a:r>
            <a:endParaRPr lang="cs-CZ" dirty="0" smtClean="0"/>
          </a:p>
          <a:p>
            <a:r>
              <a:rPr lang="cs-CZ" dirty="0" err="1" smtClean="0"/>
              <a:t>The</a:t>
            </a:r>
            <a:r>
              <a:rPr lang="cs-CZ" dirty="0" smtClean="0"/>
              <a:t> </a:t>
            </a:r>
            <a:r>
              <a:rPr lang="cs-CZ" dirty="0" err="1" smtClean="0"/>
              <a:t>avarage</a:t>
            </a:r>
            <a:r>
              <a:rPr lang="cs-CZ" dirty="0" smtClean="0"/>
              <a:t> </a:t>
            </a:r>
            <a:r>
              <a:rPr lang="cs-CZ" dirty="0" err="1" smtClean="0"/>
              <a:t>marriage</a:t>
            </a:r>
            <a:r>
              <a:rPr lang="cs-CZ" dirty="0" smtClean="0"/>
              <a:t> </a:t>
            </a:r>
            <a:r>
              <a:rPr lang="cs-CZ" dirty="0" err="1" smtClean="0"/>
              <a:t>lasted</a:t>
            </a:r>
            <a:r>
              <a:rPr lang="cs-CZ" dirty="0" smtClean="0"/>
              <a:t> </a:t>
            </a:r>
            <a:r>
              <a:rPr lang="cs-CZ" dirty="0" err="1" smtClean="0"/>
              <a:t>for</a:t>
            </a:r>
            <a:r>
              <a:rPr lang="cs-CZ" dirty="0" smtClean="0"/>
              <a:t> 13 </a:t>
            </a:r>
            <a:r>
              <a:rPr lang="cs-CZ" dirty="0" err="1" smtClean="0"/>
              <a:t>years</a:t>
            </a:r>
            <a:endParaRPr lang="cs-CZ" dirty="0" smtClean="0"/>
          </a:p>
          <a:p>
            <a:r>
              <a:rPr lang="cs-CZ" dirty="0" smtClean="0"/>
              <a:t>45% </a:t>
            </a:r>
            <a:r>
              <a:rPr lang="cs-CZ" dirty="0" err="1" smtClean="0"/>
              <a:t>of</a:t>
            </a:r>
            <a:r>
              <a:rPr lang="cs-CZ" dirty="0" smtClean="0"/>
              <a:t> </a:t>
            </a:r>
            <a:r>
              <a:rPr lang="cs-CZ" dirty="0" err="1" smtClean="0"/>
              <a:t>marriges</a:t>
            </a:r>
            <a:r>
              <a:rPr lang="cs-CZ" dirty="0" smtClean="0"/>
              <a:t> </a:t>
            </a:r>
            <a:r>
              <a:rPr lang="cs-CZ" dirty="0" err="1" smtClean="0"/>
              <a:t>broke</a:t>
            </a:r>
            <a:r>
              <a:rPr lang="cs-CZ" dirty="0" smtClean="0"/>
              <a:t> up in 2016</a:t>
            </a:r>
          </a:p>
          <a:p>
            <a:pPr marL="0" indent="0">
              <a:buNone/>
            </a:pPr>
            <a:endParaRPr lang="cs-CZ" dirty="0"/>
          </a:p>
        </p:txBody>
      </p:sp>
      <p:pic>
        <p:nvPicPr>
          <p:cNvPr id="4" name="obrázek 1" descr="https://www.tyden.cz/obrazek/201802/5a8044390dcda/crop-1417303-f200906290117101.jpeg"/>
          <p:cNvPicPr/>
          <p:nvPr/>
        </p:nvPicPr>
        <p:blipFill>
          <a:blip r:embed="rId2">
            <a:extLst>
              <a:ext uri="{28A0092B-C50C-407E-A947-70E740481C1C}">
                <a14:useLocalDpi xmlns:a14="http://schemas.microsoft.com/office/drawing/2010/main" val="0"/>
              </a:ext>
            </a:extLst>
          </a:blip>
          <a:srcRect/>
          <a:stretch>
            <a:fillRect/>
          </a:stretch>
        </p:blipFill>
        <p:spPr bwMode="auto">
          <a:xfrm>
            <a:off x="1691640" y="3068960"/>
            <a:ext cx="5760720" cy="2771775"/>
          </a:xfrm>
          <a:prstGeom prst="rect">
            <a:avLst/>
          </a:prstGeom>
          <a:noFill/>
          <a:ln>
            <a:noFill/>
          </a:ln>
        </p:spPr>
      </p:pic>
    </p:spTree>
    <p:extLst>
      <p:ext uri="{BB962C8B-B14F-4D97-AF65-F5344CB8AC3E}">
        <p14:creationId xmlns:p14="http://schemas.microsoft.com/office/powerpoint/2010/main" val="2079416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Czech </a:t>
            </a:r>
            <a:r>
              <a:rPr lang="cs-CZ" dirty="0" err="1" smtClean="0"/>
              <a:t>Family</a:t>
            </a:r>
            <a:endParaRPr lang="cs-CZ" dirty="0"/>
          </a:p>
        </p:txBody>
      </p:sp>
      <p:sp>
        <p:nvSpPr>
          <p:cNvPr id="3" name="Zástupný symbol pro obsah 2"/>
          <p:cNvSpPr>
            <a:spLocks noGrp="1"/>
          </p:cNvSpPr>
          <p:nvPr>
            <p:ph sz="quarter" idx="13"/>
          </p:nvPr>
        </p:nvSpPr>
        <p:spPr/>
        <p:txBody>
          <a:bodyPr/>
          <a:lstStyle/>
          <a:p>
            <a:r>
              <a:rPr lang="en-US" dirty="0"/>
              <a:t>Czech families are usually very small, averaging one or two children per family. A married couple with a child will usually see the mother staying at home to care for the child in its very early years. The Czech government in very generous in supporting this decision, as it requires employers to pay 90% of the mother's salary while she is away for up to 6 months, and then 60% after that 6 months, but only up to when the child is 3 years old. The mother will typically return to work as soon as possible, usually once she finds a nursery or when a family member can help with the child, usually a mother-in-law.</a:t>
            </a:r>
          </a:p>
          <a:p>
            <a:r>
              <a:rPr lang="en-US" dirty="0"/>
              <a:t> Children are expected to be neat, orderly, and respectful and are expected to excel in school. Higher education is encouraged by Czech parents and it is very embarrassing to a Czech family when a child has to repeat a grade. </a:t>
            </a:r>
            <a:r>
              <a:rPr lang="en-US" dirty="0" err="1"/>
              <a:t>Universtities</a:t>
            </a:r>
            <a:r>
              <a:rPr lang="en-US" dirty="0"/>
              <a:t> are free,  which makes access to education even easier for children.</a:t>
            </a:r>
          </a:p>
          <a:p>
            <a:endParaRPr lang="cs-CZ" dirty="0"/>
          </a:p>
        </p:txBody>
      </p:sp>
    </p:spTree>
    <p:extLst>
      <p:ext uri="{BB962C8B-B14F-4D97-AF65-F5344CB8AC3E}">
        <p14:creationId xmlns:p14="http://schemas.microsoft.com/office/powerpoint/2010/main" val="782630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Daily</a:t>
            </a:r>
            <a:r>
              <a:rPr lang="cs-CZ" dirty="0" smtClean="0"/>
              <a:t> </a:t>
            </a:r>
            <a:r>
              <a:rPr lang="cs-CZ" dirty="0" err="1" smtClean="0"/>
              <a:t>routine</a:t>
            </a:r>
            <a:r>
              <a:rPr lang="cs-CZ" dirty="0" smtClean="0"/>
              <a:t> </a:t>
            </a:r>
            <a:r>
              <a:rPr lang="cs-CZ" dirty="0" err="1" smtClean="0"/>
              <a:t>of</a:t>
            </a:r>
            <a:r>
              <a:rPr lang="cs-CZ" dirty="0" smtClean="0"/>
              <a:t> Czech </a:t>
            </a:r>
            <a:r>
              <a:rPr lang="cs-CZ" dirty="0" err="1" smtClean="0"/>
              <a:t>teenagers</a:t>
            </a:r>
            <a:endParaRPr lang="cs-CZ" dirty="0"/>
          </a:p>
        </p:txBody>
      </p:sp>
      <p:sp>
        <p:nvSpPr>
          <p:cNvPr id="3" name="Zástupný symbol pro obsah 2"/>
          <p:cNvSpPr>
            <a:spLocks noGrp="1"/>
          </p:cNvSpPr>
          <p:nvPr>
            <p:ph sz="quarter" idx="13"/>
          </p:nvPr>
        </p:nvSpPr>
        <p:spPr/>
        <p:txBody>
          <a:bodyPr/>
          <a:lstStyle/>
          <a:p>
            <a:pPr>
              <a:buFont typeface="Wingdings" panose="05000000000000000000" pitchFamily="2" charset="2"/>
              <a:buChar char="q"/>
            </a:pPr>
            <a:r>
              <a:rPr lang="cs-CZ" b="1" dirty="0" smtClean="0"/>
              <a:t>6:30 – 7:00 </a:t>
            </a:r>
            <a:r>
              <a:rPr lang="cs-CZ" b="1" dirty="0" err="1" smtClean="0"/>
              <a:t>waking</a:t>
            </a:r>
            <a:r>
              <a:rPr lang="cs-CZ" b="1" dirty="0" smtClean="0"/>
              <a:t> up</a:t>
            </a:r>
          </a:p>
          <a:p>
            <a:pPr>
              <a:buFont typeface="Wingdings" panose="05000000000000000000" pitchFamily="2" charset="2"/>
              <a:buChar char="q"/>
            </a:pPr>
            <a:r>
              <a:rPr lang="cs-CZ" b="1" dirty="0" smtClean="0"/>
              <a:t>7:00 – 8:00 </a:t>
            </a:r>
            <a:r>
              <a:rPr lang="cs-CZ" b="1" dirty="0" err="1" smtClean="0"/>
              <a:t>getting</a:t>
            </a:r>
            <a:r>
              <a:rPr lang="cs-CZ" b="1" dirty="0" smtClean="0"/>
              <a:t> to </a:t>
            </a:r>
            <a:r>
              <a:rPr lang="cs-CZ" b="1" dirty="0" err="1" smtClean="0"/>
              <a:t>school</a:t>
            </a:r>
            <a:endParaRPr lang="cs-CZ" b="1" dirty="0" smtClean="0"/>
          </a:p>
          <a:p>
            <a:pPr>
              <a:buFont typeface="Wingdings" panose="05000000000000000000" pitchFamily="2" charset="2"/>
              <a:buChar char="q"/>
            </a:pPr>
            <a:r>
              <a:rPr lang="cs-CZ" b="1" dirty="0" smtClean="0"/>
              <a:t>8:00 – 14:00 (15:30) </a:t>
            </a:r>
            <a:r>
              <a:rPr lang="cs-CZ" b="1" dirty="0" err="1" smtClean="0"/>
              <a:t>studying</a:t>
            </a:r>
            <a:r>
              <a:rPr lang="cs-CZ" b="1" dirty="0" smtClean="0"/>
              <a:t> </a:t>
            </a:r>
            <a:r>
              <a:rPr lang="cs-CZ" b="1" dirty="0" err="1" smtClean="0"/>
              <a:t>at</a:t>
            </a:r>
            <a:r>
              <a:rPr lang="cs-CZ" b="1" dirty="0" smtClean="0"/>
              <a:t> </a:t>
            </a:r>
            <a:r>
              <a:rPr lang="cs-CZ" b="1" dirty="0" err="1" smtClean="0"/>
              <a:t>school</a:t>
            </a:r>
            <a:r>
              <a:rPr lang="cs-CZ" b="1" dirty="0" smtClean="0"/>
              <a:t>, lunch</a:t>
            </a:r>
          </a:p>
          <a:p>
            <a:pPr>
              <a:buFont typeface="Wingdings" panose="05000000000000000000" pitchFamily="2" charset="2"/>
              <a:buChar char="q"/>
            </a:pPr>
            <a:r>
              <a:rPr lang="cs-CZ" b="1" dirty="0" smtClean="0"/>
              <a:t>15:00 – 18:00 </a:t>
            </a:r>
            <a:r>
              <a:rPr lang="cs-CZ" b="1" dirty="0" err="1" smtClean="0"/>
              <a:t>school</a:t>
            </a:r>
            <a:r>
              <a:rPr lang="cs-CZ" b="1" dirty="0" smtClean="0"/>
              <a:t> </a:t>
            </a:r>
            <a:r>
              <a:rPr lang="cs-CZ" b="1" dirty="0" err="1" smtClean="0"/>
              <a:t>clubs</a:t>
            </a:r>
            <a:r>
              <a:rPr lang="cs-CZ" b="1" dirty="0"/>
              <a:t> </a:t>
            </a:r>
            <a:r>
              <a:rPr lang="cs-CZ" b="1" dirty="0" smtClean="0"/>
              <a:t>x free </a:t>
            </a:r>
            <a:r>
              <a:rPr lang="cs-CZ" b="1" dirty="0" err="1" smtClean="0"/>
              <a:t>time</a:t>
            </a:r>
            <a:r>
              <a:rPr lang="cs-CZ" b="1" dirty="0" smtClean="0"/>
              <a:t> </a:t>
            </a:r>
            <a:r>
              <a:rPr lang="cs-CZ" b="1" dirty="0" err="1" smtClean="0"/>
              <a:t>activities</a:t>
            </a:r>
            <a:endParaRPr lang="cs-CZ" b="1" dirty="0" smtClean="0"/>
          </a:p>
          <a:p>
            <a:pPr>
              <a:buFont typeface="Wingdings" panose="05000000000000000000" pitchFamily="2" charset="2"/>
              <a:buChar char="q"/>
            </a:pPr>
            <a:r>
              <a:rPr lang="cs-CZ" b="1" dirty="0" smtClean="0"/>
              <a:t>18:00 – 20:00 </a:t>
            </a:r>
            <a:r>
              <a:rPr lang="cs-CZ" b="1" dirty="0" err="1" smtClean="0"/>
              <a:t>family</a:t>
            </a:r>
            <a:r>
              <a:rPr lang="cs-CZ" b="1" dirty="0" smtClean="0"/>
              <a:t> </a:t>
            </a:r>
            <a:r>
              <a:rPr lang="cs-CZ" b="1" dirty="0" err="1" smtClean="0"/>
              <a:t>time</a:t>
            </a:r>
            <a:r>
              <a:rPr lang="cs-CZ" b="1" dirty="0" smtClean="0"/>
              <a:t>, </a:t>
            </a:r>
            <a:r>
              <a:rPr lang="cs-CZ" b="1" dirty="0" err="1" smtClean="0"/>
              <a:t>dinner</a:t>
            </a:r>
            <a:r>
              <a:rPr lang="cs-CZ" b="1" dirty="0" smtClean="0"/>
              <a:t>, free </a:t>
            </a:r>
            <a:r>
              <a:rPr lang="cs-CZ" b="1" dirty="0" err="1" smtClean="0"/>
              <a:t>time</a:t>
            </a:r>
            <a:endParaRPr lang="cs-CZ" b="1" dirty="0" smtClean="0"/>
          </a:p>
          <a:p>
            <a:pPr>
              <a:buFont typeface="Wingdings" panose="05000000000000000000" pitchFamily="2" charset="2"/>
              <a:buChar char="q"/>
            </a:pPr>
            <a:r>
              <a:rPr lang="cs-CZ" b="1" dirty="0" smtClean="0"/>
              <a:t>22:00 – 23:00 </a:t>
            </a:r>
            <a:r>
              <a:rPr lang="cs-CZ" b="1" dirty="0" err="1" smtClean="0"/>
              <a:t>going</a:t>
            </a:r>
            <a:r>
              <a:rPr lang="cs-CZ" b="1" dirty="0" smtClean="0"/>
              <a:t> to </a:t>
            </a:r>
            <a:r>
              <a:rPr lang="cs-CZ" b="1" dirty="0" err="1" smtClean="0"/>
              <a:t>bed</a:t>
            </a:r>
            <a:endParaRPr lang="cs-CZ" b="1" dirty="0"/>
          </a:p>
        </p:txBody>
      </p:sp>
      <p:pic>
        <p:nvPicPr>
          <p:cNvPr id="4" name="obrázek 1" descr="VÃ½sledek obrÃ¡zku pro daily routine pictures"/>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556792"/>
            <a:ext cx="3923928" cy="4329430"/>
          </a:xfrm>
          <a:prstGeom prst="rect">
            <a:avLst/>
          </a:prstGeom>
          <a:noFill/>
          <a:ln>
            <a:noFill/>
          </a:ln>
        </p:spPr>
      </p:pic>
    </p:spTree>
    <p:extLst>
      <p:ext uri="{BB962C8B-B14F-4D97-AF65-F5344CB8AC3E}">
        <p14:creationId xmlns:p14="http://schemas.microsoft.com/office/powerpoint/2010/main" val="3689964158"/>
      </p:ext>
    </p:extLst>
  </p:cSld>
  <p:clrMapOvr>
    <a:masterClrMapping/>
  </p:clrMapOvr>
</p:sld>
</file>

<file path=ppt/theme/theme1.xml><?xml version="1.0" encoding="utf-8"?>
<a:theme xmlns:a="http://schemas.openxmlformats.org/drawingml/2006/main" name="Horizont">
  <a:themeElements>
    <a:clrScheme name="Horizont">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1740</TotalTime>
  <Words>664</Words>
  <Application>Microsoft Office PowerPoint</Application>
  <PresentationFormat>Předvádění na obrazovce (4:3)</PresentationFormat>
  <Paragraphs>57</Paragraphs>
  <Slides>11</Slides>
  <Notes>0</Notes>
  <HiddenSlides>0</HiddenSlides>
  <MMClips>0</MMClips>
  <ScaleCrop>false</ScaleCrop>
  <HeadingPairs>
    <vt:vector size="4" baseType="variant">
      <vt:variant>
        <vt:lpstr>Motiv</vt:lpstr>
      </vt:variant>
      <vt:variant>
        <vt:i4>1</vt:i4>
      </vt:variant>
      <vt:variant>
        <vt:lpstr>Nadpisy snímků</vt:lpstr>
      </vt:variant>
      <vt:variant>
        <vt:i4>11</vt:i4>
      </vt:variant>
    </vt:vector>
  </HeadingPairs>
  <TitlesOfParts>
    <vt:vector size="12" baseType="lpstr">
      <vt:lpstr>Horizont</vt:lpstr>
      <vt:lpstr>„Healthy EU“ 2016-1-FI01-KA201-022772 </vt:lpstr>
      <vt:lpstr>Lifestyle in the Czech republic</vt:lpstr>
      <vt:lpstr>Public holidays</vt:lpstr>
      <vt:lpstr>Drinks</vt:lpstr>
      <vt:lpstr>family</vt:lpstr>
      <vt:lpstr>Typical Czech family</vt:lpstr>
      <vt:lpstr>Divorce rate in the czech republic</vt:lpstr>
      <vt:lpstr>Czech Family</vt:lpstr>
      <vt:lpstr>Daily routine of Czech teenagers</vt:lpstr>
      <vt:lpstr>Basic facts</vt:lpstr>
      <vt:lpstr>LIFE style facts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in the Czech republic</dc:title>
  <dc:creator>Žižlavský Jiří</dc:creator>
  <cp:lastModifiedBy>Rulcová Vendula</cp:lastModifiedBy>
  <cp:revision>11</cp:revision>
  <dcterms:created xsi:type="dcterms:W3CDTF">2019-03-26T09:10:18Z</dcterms:created>
  <dcterms:modified xsi:type="dcterms:W3CDTF">2019-03-29T08:11:01Z</dcterms:modified>
</cp:coreProperties>
</file>